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11"/>
  </p:notesMasterIdLst>
  <p:handoutMasterIdLst>
    <p:handoutMasterId r:id="rId12"/>
  </p:handoutMasterIdLst>
  <p:sldIdLst>
    <p:sldId id="334" r:id="rId2"/>
    <p:sldId id="348" r:id="rId3"/>
    <p:sldId id="360" r:id="rId4"/>
    <p:sldId id="356" r:id="rId5"/>
    <p:sldId id="358" r:id="rId6"/>
    <p:sldId id="357" r:id="rId7"/>
    <p:sldId id="359" r:id="rId8"/>
    <p:sldId id="354" r:id="rId9"/>
    <p:sldId id="330" r:id="rId10"/>
  </p:sldIdLst>
  <p:sldSz cx="9144000" cy="6858000" type="screen4x3"/>
  <p:notesSz cx="6797675" cy="9926638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0000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105" autoAdjust="0"/>
  </p:normalViewPr>
  <p:slideViewPr>
    <p:cSldViewPr>
      <p:cViewPr>
        <p:scale>
          <a:sx n="72" d="100"/>
          <a:sy n="72" d="100"/>
        </p:scale>
        <p:origin x="-354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A9D85A-C451-3D46-99A6-6B3724220CBA}" type="datetimeFigureOut">
              <a:rPr lang="en-US" smtClean="0"/>
              <a:t>8/7/2013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EFD423-5D26-4441-BF99-68384549B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06143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C0CB59-E8A3-4677-97FA-4A9F72107A04}" type="datetimeFigureOut">
              <a:rPr lang="fi-FI" smtClean="0"/>
              <a:pPr/>
              <a:t>7.8.2013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B0947-D37C-482D-BBB1-D8B8539DBD10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765588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B0947-D37C-482D-BBB1-D8B8539DBD10}" type="slidenum">
              <a:rPr lang="fi-FI" smtClean="0"/>
              <a:pPr/>
              <a:t>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17129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B0947-D37C-482D-BBB1-D8B8539DBD10}" type="slidenum">
              <a:rPr lang="fi-FI" smtClean="0"/>
              <a:pPr/>
              <a:t>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00162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B0947-D37C-482D-BBB1-D8B8539DBD10}" type="slidenum">
              <a:rPr lang="fi-FI" smtClean="0"/>
              <a:pPr/>
              <a:t>9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24244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FI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sv-FI"/>
          </a:p>
        </p:txBody>
      </p:sp>
      <p:sp>
        <p:nvSpPr>
          <p:cNvPr id="4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 eaLnBrk="1" hangingPunct="1">
              <a:defRPr>
                <a:solidFill>
                  <a:schemeClr val="bg1"/>
                </a:solidFill>
                <a:latin typeface="+mj-lt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AC3F433E-BDF3-2548-9C69-7A0DBE2841F3}" type="datetime1">
              <a:rPr lang="en-US" smtClean="0"/>
              <a:t>8/7/2013</a:t>
            </a:fld>
            <a:endParaRPr lang="fi-FI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solidFill>
                  <a:schemeClr val="bg1"/>
                </a:solidFill>
                <a:latin typeface="+mj-lt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fi-FI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>
                <a:solidFill>
                  <a:schemeClr val="bg1"/>
                </a:solidFill>
                <a:latin typeface="+mj-lt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C3883944-EC61-4B65-8F11-72C49BE251A1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7945229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7664" y="1772816"/>
            <a:ext cx="7272337" cy="410505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FI"/>
          </a:p>
        </p:txBody>
      </p:sp>
      <p:sp>
        <p:nvSpPr>
          <p:cNvPr id="4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 eaLnBrk="1" hangingPunct="1">
              <a:defRPr>
                <a:solidFill>
                  <a:schemeClr val="bg1"/>
                </a:solidFill>
                <a:latin typeface="+mj-lt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A25C55EA-1EBE-F144-A69D-0BBBEBE5FADA}" type="datetime1">
              <a:rPr lang="en-US" smtClean="0"/>
              <a:t>8/7/2013</a:t>
            </a:fld>
            <a:endParaRPr lang="fi-FI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solidFill>
                  <a:schemeClr val="bg1"/>
                </a:solidFill>
                <a:latin typeface="+mj-lt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fi-FI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>
                <a:solidFill>
                  <a:schemeClr val="bg1"/>
                </a:solidFill>
                <a:latin typeface="+mj-lt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C3883944-EC61-4B65-8F11-72C49BE251A1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376561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6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sv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 eaLnBrk="1" hangingPunct="1">
              <a:defRPr>
                <a:solidFill>
                  <a:schemeClr val="bg1"/>
                </a:solidFill>
                <a:latin typeface="+mj-lt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7787B24-4800-1946-AFA0-7FE87C22C5B3}" type="datetime1">
              <a:rPr lang="en-US" smtClean="0"/>
              <a:t>8/7/2013</a:t>
            </a:fld>
            <a:endParaRPr lang="fi-FI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solidFill>
                  <a:schemeClr val="bg1"/>
                </a:solidFill>
                <a:latin typeface="+mj-lt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fi-FI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>
                <a:solidFill>
                  <a:schemeClr val="bg1"/>
                </a:solidFill>
                <a:latin typeface="+mj-lt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C3883944-EC61-4B65-8F11-72C49BE251A1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5445417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FI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47815" y="1700213"/>
            <a:ext cx="3559175" cy="4392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FI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9388" y="1700213"/>
            <a:ext cx="3560762" cy="4392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FI" dirty="0"/>
          </a:p>
        </p:txBody>
      </p:sp>
      <p:sp>
        <p:nvSpPr>
          <p:cNvPr id="5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 eaLnBrk="1" hangingPunct="1">
              <a:defRPr>
                <a:solidFill>
                  <a:schemeClr val="bg1"/>
                </a:solidFill>
                <a:latin typeface="+mj-lt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367D8ED-678D-A049-9931-3F3E9937C15F}" type="datetime1">
              <a:rPr lang="en-US" smtClean="0"/>
              <a:t>8/7/2013</a:t>
            </a:fld>
            <a:endParaRPr lang="fi-FI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solidFill>
                  <a:schemeClr val="bg1"/>
                </a:solidFill>
                <a:latin typeface="+mj-lt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fi-FI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>
                <a:solidFill>
                  <a:schemeClr val="bg1"/>
                </a:solidFill>
                <a:latin typeface="+mj-lt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C3883944-EC61-4B65-8F11-72C49BE251A1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31874563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624" y="274638"/>
            <a:ext cx="7499176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sv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309710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FI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4"/>
            <a:ext cx="4041775" cy="309710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FI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 eaLnBrk="1" hangingPunct="1">
              <a:defRPr>
                <a:solidFill>
                  <a:schemeClr val="bg1"/>
                </a:solidFill>
                <a:latin typeface="+mj-lt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33854C4-53F8-F84E-9541-1B4F17A85E8E}" type="datetime1">
              <a:rPr lang="en-US" smtClean="0"/>
              <a:t>8/7/2013</a:t>
            </a:fld>
            <a:endParaRPr lang="fi-FI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solidFill>
                  <a:schemeClr val="bg1"/>
                </a:solidFill>
                <a:latin typeface="+mj-lt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fi-FI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>
                <a:solidFill>
                  <a:schemeClr val="bg1"/>
                </a:solidFill>
                <a:latin typeface="+mj-lt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C3883944-EC61-4B65-8F11-72C49BE251A1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5611635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FI"/>
          </a:p>
        </p:txBody>
      </p:sp>
      <p:sp>
        <p:nvSpPr>
          <p:cNvPr id="3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 eaLnBrk="1" hangingPunct="1">
              <a:defRPr>
                <a:solidFill>
                  <a:schemeClr val="bg1"/>
                </a:solidFill>
                <a:latin typeface="+mj-lt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870398A0-CC73-F949-B181-B9270A2A43BA}" type="datetime1">
              <a:rPr lang="en-US" smtClean="0"/>
              <a:t>8/7/2013</a:t>
            </a:fld>
            <a:endParaRPr lang="fi-FI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 dirty="0" err="1">
                <a:solidFill>
                  <a:schemeClr val="bg1"/>
                </a:solidFill>
                <a:latin typeface="+mj-lt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fi-FI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>
                <a:solidFill>
                  <a:schemeClr val="bg1"/>
                </a:solidFill>
                <a:latin typeface="+mj-lt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C3883944-EC61-4B65-8F11-72C49BE251A1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88448521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 eaLnBrk="1" hangingPunct="1">
              <a:defRPr>
                <a:solidFill>
                  <a:schemeClr val="bg1"/>
                </a:solidFill>
                <a:latin typeface="+mj-lt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AEE2A619-B98F-7240-A89D-5881D1F2C4F5}" type="datetime1">
              <a:rPr lang="en-US" smtClean="0"/>
              <a:t>8/7/2013</a:t>
            </a:fld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 dirty="0" err="1">
                <a:solidFill>
                  <a:schemeClr val="bg1"/>
                </a:solidFill>
                <a:latin typeface="+mj-lt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>
                <a:solidFill>
                  <a:schemeClr val="bg1"/>
                </a:solidFill>
                <a:latin typeface="+mj-lt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C3883944-EC61-4B65-8F11-72C49BE251A1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8786965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340768"/>
            <a:ext cx="3008313" cy="64807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2024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F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7544" y="2204864"/>
            <a:ext cx="3008313" cy="388843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 eaLnBrk="1" hangingPunct="1">
              <a:defRPr>
                <a:solidFill>
                  <a:schemeClr val="bg1"/>
                </a:solidFill>
                <a:latin typeface="+mj-lt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E7AD3D2C-2931-474D-8925-5D21CBCEDA05}" type="datetime1">
              <a:rPr lang="en-US" smtClean="0"/>
              <a:t>8/7/2013</a:t>
            </a:fld>
            <a:endParaRPr lang="fi-FI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solidFill>
                  <a:schemeClr val="bg1"/>
                </a:solidFill>
                <a:latin typeface="+mj-lt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fi-FI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>
                <a:solidFill>
                  <a:schemeClr val="bg1"/>
                </a:solidFill>
                <a:latin typeface="+mj-lt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C3883944-EC61-4B65-8F11-72C49BE251A1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2002326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FI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sv-FI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 eaLnBrk="1" hangingPunct="1">
              <a:defRPr>
                <a:solidFill>
                  <a:schemeClr val="bg1"/>
                </a:solidFill>
                <a:latin typeface="+mj-lt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98A7F9C-AC41-8A45-B5DA-3CF38A215EEC}" type="datetime1">
              <a:rPr lang="en-US" smtClean="0"/>
              <a:t>8/7/2013</a:t>
            </a:fld>
            <a:endParaRPr lang="fi-FI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 dirty="0" err="1">
                <a:solidFill>
                  <a:schemeClr val="bg1"/>
                </a:solidFill>
                <a:latin typeface="+mj-lt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fi-FI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>
                <a:solidFill>
                  <a:schemeClr val="bg1"/>
                </a:solidFill>
                <a:latin typeface="+mj-lt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C3883944-EC61-4B65-8F11-72C49BE251A1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80436743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60350"/>
            <a:ext cx="717550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73825"/>
            <a:ext cx="914400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16"/>
          <p:cNvSpPr>
            <a:spLocks noGrp="1" noChangeArrowheads="1"/>
          </p:cNvSpPr>
          <p:nvPr>
            <p:ph type="title"/>
          </p:nvPr>
        </p:nvSpPr>
        <p:spPr bwMode="auto">
          <a:xfrm>
            <a:off x="1331913" y="476250"/>
            <a:ext cx="7272337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fi-FI" smtClean="0"/>
          </a:p>
        </p:txBody>
      </p:sp>
      <p:sp>
        <p:nvSpPr>
          <p:cNvPr id="1029" name="Rectangle 1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31913" y="1700213"/>
            <a:ext cx="7272337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smtClean="0"/>
          </a:p>
        </p:txBody>
      </p:sp>
      <p:sp>
        <p:nvSpPr>
          <p:cNvPr id="19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67625" y="6553200"/>
            <a:ext cx="865188" cy="188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aseline="0" smtClean="0">
                <a:solidFill>
                  <a:schemeClr val="bg1"/>
                </a:solidFill>
                <a:latin typeface="+mj-lt"/>
              </a:defRPr>
            </a:lvl1pPr>
          </a:lstStyle>
          <a:p>
            <a:fld id="{F8CC682E-F4FA-2C4A-BDDF-4EBF22421967}" type="datetime1">
              <a:rPr lang="en-US" smtClean="0"/>
              <a:t>8/7/2013</a:t>
            </a:fld>
            <a:endParaRPr lang="fi-FI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39975" y="6553200"/>
            <a:ext cx="5327650" cy="188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dirty="0" err="1" smtClean="0">
                <a:solidFill>
                  <a:schemeClr val="bg1"/>
                </a:solidFill>
                <a:latin typeface="+mj-lt"/>
              </a:defRPr>
            </a:lvl1pPr>
          </a:lstStyle>
          <a:p>
            <a:endParaRPr lang="fi-FI"/>
          </a:p>
        </p:txBody>
      </p:sp>
      <p:sp>
        <p:nvSpPr>
          <p:cNvPr id="2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04250" y="6551613"/>
            <a:ext cx="431800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chemeClr val="bg1"/>
                </a:solidFill>
                <a:latin typeface="+mj-lt"/>
              </a:defRPr>
            </a:lvl1pPr>
          </a:lstStyle>
          <a:p>
            <a:fld id="{C3883944-EC61-4B65-8F11-72C49BE251A1}" type="slidenum">
              <a:rPr lang="fi-FI" smtClean="0"/>
              <a:pPr/>
              <a:t>‹#›</a:t>
            </a:fld>
            <a:endParaRPr lang="fi-F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0002F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0002F"/>
          </a:solidFill>
          <a:effectLst>
            <a:outerShdw blurRad="38100" dist="38100" dir="2700000" algn="tl">
              <a:srgbClr val="C0C0C0"/>
            </a:outerShdw>
          </a:effectLst>
          <a:latin typeface="Gill Sans MT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0002F"/>
          </a:solidFill>
          <a:effectLst>
            <a:outerShdw blurRad="38100" dist="38100" dir="2700000" algn="tl">
              <a:srgbClr val="C0C0C0"/>
            </a:outerShdw>
          </a:effectLst>
          <a:latin typeface="Gill Sans MT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0002F"/>
          </a:solidFill>
          <a:effectLst>
            <a:outerShdw blurRad="38100" dist="38100" dir="2700000" algn="tl">
              <a:srgbClr val="C0C0C0"/>
            </a:outerShdw>
          </a:effectLst>
          <a:latin typeface="Gill Sans MT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0002F"/>
          </a:solidFill>
          <a:effectLst>
            <a:outerShdw blurRad="38100" dist="38100" dir="2700000" algn="tl">
              <a:srgbClr val="C0C0C0"/>
            </a:outerShdw>
          </a:effectLst>
          <a:latin typeface="Gill Sans MT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0002F"/>
          </a:solidFill>
          <a:effectLst>
            <a:outerShdw blurRad="38100" dist="38100" dir="2700000" algn="tl">
              <a:srgbClr val="C0C0C0"/>
            </a:outerShdw>
          </a:effectLst>
          <a:latin typeface="Gill Sans MT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0002F"/>
          </a:solidFill>
          <a:effectLst>
            <a:outerShdw blurRad="38100" dist="38100" dir="2700000" algn="tl">
              <a:srgbClr val="C0C0C0"/>
            </a:outerShdw>
          </a:effectLst>
          <a:latin typeface="Gill Sans MT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0002F"/>
          </a:solidFill>
          <a:effectLst>
            <a:outerShdw blurRad="38100" dist="38100" dir="2700000" algn="tl">
              <a:srgbClr val="C0C0C0"/>
            </a:outerShdw>
          </a:effectLst>
          <a:latin typeface="Gill Sans MT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A0002F"/>
          </a:solidFill>
          <a:effectLst>
            <a:outerShdw blurRad="38100" dist="38100" dir="2700000" algn="tl">
              <a:srgbClr val="C0C0C0"/>
            </a:outerShdw>
          </a:effectLst>
          <a:latin typeface="Gill Sans MT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A0002F"/>
        </a:buClr>
        <a:buFont typeface="Wingdings" pitchFamily="2" charset="2"/>
        <a:buChar char="§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A0002F"/>
        </a:buClr>
        <a:buFont typeface="Arial" charset="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A0002F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A0002F"/>
        </a:buClr>
        <a:buFont typeface="Arial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A0002F"/>
        </a:buClr>
        <a:buFont typeface="Arial" charset="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A0002F"/>
        </a:buClr>
        <a:buFont typeface="Arial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A0002F"/>
        </a:buClr>
        <a:buFont typeface="Arial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A0002F"/>
        </a:buClr>
        <a:buFont typeface="Arial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A0002F"/>
        </a:buClr>
        <a:buFont typeface="Arial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sv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ndiaz@abo.fi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6391" y="1567070"/>
            <a:ext cx="6802845" cy="838200"/>
          </a:xfrm>
        </p:spPr>
        <p:txBody>
          <a:bodyPr/>
          <a:lstStyle/>
          <a:p>
            <a:pPr algn="ctr"/>
            <a:r>
              <a:rPr lang="sv-FI" sz="5400" i="1" dirty="0" err="1" smtClean="0"/>
              <a:t>Rehab@Home</a:t>
            </a:r>
            <a:endParaRPr lang="en-US" sz="36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134" y="4340087"/>
            <a:ext cx="9144000" cy="1752600"/>
          </a:xfrm>
        </p:spPr>
        <p:txBody>
          <a:bodyPr/>
          <a:lstStyle/>
          <a:p>
            <a:pPr algn="r"/>
            <a:r>
              <a:rPr lang="en-US" sz="1400" b="1" dirty="0" smtClean="0"/>
              <a:t>Natalia </a:t>
            </a:r>
            <a:r>
              <a:rPr lang="en-US" sz="1400" b="1" dirty="0" err="1" smtClean="0"/>
              <a:t>Díaz</a:t>
            </a:r>
            <a:r>
              <a:rPr lang="en-US" sz="1400" b="1" dirty="0" smtClean="0"/>
              <a:t> Rodríguez, </a:t>
            </a:r>
            <a:r>
              <a:rPr lang="en-US" sz="1400" b="1" dirty="0" smtClean="0"/>
              <a:t>Frank </a:t>
            </a:r>
            <a:r>
              <a:rPr lang="en-US" sz="1400" b="1" dirty="0" err="1" smtClean="0"/>
              <a:t>Wickström</a:t>
            </a:r>
            <a:r>
              <a:rPr lang="en-US" sz="1400" b="1" dirty="0" smtClean="0"/>
              <a:t>, </a:t>
            </a:r>
            <a:r>
              <a:rPr lang="en-US" sz="1400" b="1" dirty="0"/>
              <a:t>Johan </a:t>
            </a:r>
            <a:r>
              <a:rPr lang="en-US" sz="1400" b="1" dirty="0" err="1"/>
              <a:t>Lilius</a:t>
            </a:r>
            <a:endParaRPr lang="en-US" sz="1400" b="1" dirty="0"/>
          </a:p>
          <a:p>
            <a:pPr algn="r"/>
            <a:r>
              <a:rPr lang="en-US" sz="1400" dirty="0"/>
              <a:t>Turku Centre for Computer Science (TUCS), </a:t>
            </a:r>
            <a:endParaRPr lang="en-US" sz="1400" dirty="0" smtClean="0"/>
          </a:p>
          <a:p>
            <a:pPr algn="r"/>
            <a:r>
              <a:rPr lang="en-US" sz="1400" dirty="0" smtClean="0"/>
              <a:t>Dept. of Information Technologies, </a:t>
            </a:r>
            <a:r>
              <a:rPr lang="en-US" sz="1400" dirty="0" err="1" smtClean="0"/>
              <a:t>Åbo</a:t>
            </a:r>
            <a:r>
              <a:rPr lang="en-US" sz="1400" dirty="0" smtClean="0"/>
              <a:t> </a:t>
            </a:r>
            <a:r>
              <a:rPr lang="en-US" sz="1400" dirty="0" err="1" smtClean="0"/>
              <a:t>Akademi</a:t>
            </a:r>
            <a:r>
              <a:rPr lang="en-US" sz="1400" dirty="0" smtClean="0"/>
              <a:t> </a:t>
            </a:r>
            <a:r>
              <a:rPr lang="en-US" sz="1400" dirty="0"/>
              <a:t>University, Turku, </a:t>
            </a:r>
            <a:r>
              <a:rPr lang="en-US" sz="1400" dirty="0" smtClean="0"/>
              <a:t>Finland</a:t>
            </a:r>
          </a:p>
          <a:p>
            <a:pPr algn="r"/>
            <a:r>
              <a:rPr lang="en-US" sz="1400" b="1" dirty="0" smtClean="0"/>
              <a:t>Marion </a:t>
            </a:r>
            <a:r>
              <a:rPr lang="en-US" sz="1400" b="1" dirty="0" err="1" smtClean="0"/>
              <a:t>Karppi</a:t>
            </a:r>
            <a:endParaRPr lang="en-US" sz="1400" b="1" dirty="0" smtClean="0"/>
          </a:p>
          <a:p>
            <a:pPr algn="r"/>
            <a:r>
              <a:rPr lang="en-US" sz="1400" dirty="0"/>
              <a:t>Turku School of Applied </a:t>
            </a:r>
            <a:r>
              <a:rPr lang="en-US" sz="1400" dirty="0" smtClean="0"/>
              <a:t>Science, </a:t>
            </a:r>
            <a:r>
              <a:rPr lang="en-US" sz="1400" dirty="0"/>
              <a:t>Well-being </a:t>
            </a:r>
            <a:r>
              <a:rPr lang="en-US" sz="1400" dirty="0" smtClean="0"/>
              <a:t>Services</a:t>
            </a:r>
          </a:p>
          <a:p>
            <a:pPr algn="r"/>
            <a:r>
              <a:rPr lang="en-US" sz="1400" b="1" dirty="0" err="1" smtClean="0"/>
              <a:t>Olmo</a:t>
            </a:r>
            <a:r>
              <a:rPr lang="en-US" sz="1400" b="1" dirty="0" smtClean="0"/>
              <a:t> León, M.P</a:t>
            </a:r>
            <a:r>
              <a:rPr lang="en-US" sz="1400" b="1" dirty="0"/>
              <a:t>. </a:t>
            </a:r>
            <a:r>
              <a:rPr lang="en-US" sz="1400" b="1" dirty="0" err="1" smtClean="0"/>
              <a:t>Cuéllar</a:t>
            </a:r>
            <a:r>
              <a:rPr lang="en-US" sz="1400" b="1" dirty="0" smtClean="0"/>
              <a:t> &amp; </a:t>
            </a:r>
            <a:r>
              <a:rPr lang="en-US" sz="1400" b="1" dirty="0"/>
              <a:t>Miguel Delgado </a:t>
            </a:r>
            <a:r>
              <a:rPr lang="en-US" sz="1400" b="1" dirty="0" err="1" smtClean="0"/>
              <a:t>Calvo</a:t>
            </a:r>
            <a:r>
              <a:rPr lang="en-US" sz="1400" b="1" dirty="0" smtClean="0"/>
              <a:t>-Flores</a:t>
            </a:r>
            <a:endParaRPr lang="en-US" sz="1400" b="1" dirty="0"/>
          </a:p>
          <a:p>
            <a:pPr algn="r"/>
            <a:r>
              <a:rPr lang="en-US" sz="1400" dirty="0" smtClean="0"/>
              <a:t>Dept. of Computer Science and Artificial Intelligence, University </a:t>
            </a:r>
            <a:r>
              <a:rPr lang="en-US" sz="1400" dirty="0"/>
              <a:t>of Granada, </a:t>
            </a:r>
            <a:r>
              <a:rPr lang="en-US" sz="1400" dirty="0" smtClean="0"/>
              <a:t>Spain</a:t>
            </a:r>
          </a:p>
          <a:p>
            <a:pPr algn="r"/>
            <a:r>
              <a:rPr lang="en-US" sz="1400" i="1" dirty="0" smtClean="0"/>
              <a:t>August 2013</a:t>
            </a:r>
          </a:p>
          <a:p>
            <a:endParaRPr lang="en-US" i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83944-EC61-4B65-8F11-72C49BE251A1}" type="slidenum">
              <a:rPr lang="fi-FI" smtClean="0"/>
              <a:pPr/>
              <a:t>1</a:t>
            </a:fld>
            <a:endParaRPr lang="fi-FI"/>
          </a:p>
        </p:txBody>
      </p:sp>
      <p:pic>
        <p:nvPicPr>
          <p:cNvPr id="8" name="Picture 3" descr="C:\Users\ndiaz\Dropbox\aTFM\latex\images\ugr2reduce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187" y="154214"/>
            <a:ext cx="2157413" cy="994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TUC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41988"/>
            <a:ext cx="1485900" cy="61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/>
          <p:cNvSpPr txBox="1">
            <a:spLocks/>
          </p:cNvSpPr>
          <p:nvPr/>
        </p:nvSpPr>
        <p:spPr bwMode="auto">
          <a:xfrm>
            <a:off x="37134" y="2438400"/>
            <a:ext cx="91440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A0002F"/>
              </a:buClr>
              <a:buFont typeface="Wingdings" pitchFamily="2" charset="2"/>
              <a:buNone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A0002F"/>
              </a:buClr>
              <a:buFont typeface="Arial" charset="0"/>
              <a:buNone/>
              <a:defRPr sz="2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A0002F"/>
              </a:buClr>
              <a:buNone/>
              <a:defRPr sz="24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A0002F"/>
              </a:buClr>
              <a:buFont typeface="Arial" charset="0"/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A0002F"/>
              </a:buClr>
              <a:buFont typeface="Arial" charset="0"/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A0002F"/>
              </a:buClr>
              <a:buFont typeface="Arial" charset="0"/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A0002F"/>
              </a:buClr>
              <a:buFont typeface="Arial" charset="0"/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A0002F"/>
              </a:buClr>
              <a:buFont typeface="Arial" charset="0"/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A0002F"/>
              </a:buClr>
              <a:buFont typeface="Arial" charset="0"/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i="1" kern="0" dirty="0" smtClean="0"/>
              <a:t>- Remote physiotherapy monitoring for rehabilitation -</a:t>
            </a:r>
          </a:p>
          <a:p>
            <a:r>
              <a:rPr lang="en-US" sz="2000" i="1" kern="0" dirty="0" smtClean="0"/>
              <a:t>This demo shows an exercise session for patients in rehabilitation after shoulder, hip or knee surgery by using the Kinect sensor device and Kinect for Windows SDK (C#). </a:t>
            </a:r>
          </a:p>
          <a:p>
            <a:endParaRPr lang="en-US" sz="2000" kern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867" y="0"/>
            <a:ext cx="1324266" cy="130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1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FI" dirty="0" err="1" smtClean="0"/>
              <a:t>User</a:t>
            </a:r>
            <a:r>
              <a:rPr lang="sv-FI" dirty="0" smtClean="0"/>
              <a:t> interface</a:t>
            </a:r>
            <a:endParaRPr lang="sv-FI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28600" y="1447800"/>
            <a:ext cx="8686799" cy="411480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 smtClean="0"/>
              <a:t>Allows recording new patterns from new users realizing exercises for the system to learn to recognize them:</a:t>
            </a:r>
          </a:p>
          <a:p>
            <a:r>
              <a:rPr lang="en-US" sz="1600" b="1" dirty="0" smtClean="0"/>
              <a:t>Record</a:t>
            </a:r>
            <a:r>
              <a:rPr lang="en-US" sz="1600" dirty="0" smtClean="0"/>
              <a:t> and </a:t>
            </a:r>
            <a:r>
              <a:rPr lang="en-US" sz="1600" b="1" dirty="0" smtClean="0"/>
              <a:t>Replay</a:t>
            </a:r>
            <a:r>
              <a:rPr lang="en-US" sz="1600" dirty="0" smtClean="0"/>
              <a:t>: Records a session for training the system. Audio option activates and ends recording via voice (“Record”, “Stop”)</a:t>
            </a:r>
          </a:p>
          <a:p>
            <a:r>
              <a:rPr lang="en-US" sz="1600" b="1" dirty="0" smtClean="0"/>
              <a:t>Stabilities</a:t>
            </a:r>
            <a:r>
              <a:rPr lang="en-US" sz="1600" dirty="0" smtClean="0"/>
              <a:t>: Indicates the degree of stability of the skeleton tracked.</a:t>
            </a:r>
          </a:p>
          <a:p>
            <a:r>
              <a:rPr lang="en-US" sz="1600" b="1" dirty="0" smtClean="0"/>
              <a:t>Capture</a:t>
            </a:r>
            <a:r>
              <a:rPr lang="en-US" sz="1600" dirty="0" smtClean="0"/>
              <a:t> and </a:t>
            </a:r>
            <a:r>
              <a:rPr lang="en-US" sz="1600" b="1" dirty="0" smtClean="0"/>
              <a:t>Delete</a:t>
            </a:r>
            <a:r>
              <a:rPr lang="en-US" sz="1600" dirty="0" smtClean="0"/>
              <a:t> </a:t>
            </a:r>
            <a:r>
              <a:rPr lang="en-US" sz="1600" b="1" dirty="0" smtClean="0"/>
              <a:t>Gesture</a:t>
            </a:r>
            <a:r>
              <a:rPr lang="en-US" sz="1600" dirty="0" smtClean="0"/>
              <a:t>: Adds (and deletes) a template gesture to a gesture learning model.</a:t>
            </a:r>
          </a:p>
          <a:p>
            <a:r>
              <a:rPr lang="en-US" sz="1600" b="1" dirty="0" smtClean="0"/>
              <a:t>Capture T</a:t>
            </a:r>
            <a:r>
              <a:rPr lang="en-US" sz="1600" dirty="0" smtClean="0"/>
              <a:t>: adds a template posture to a posture learning model.</a:t>
            </a:r>
          </a:p>
          <a:p>
            <a:r>
              <a:rPr lang="en-US" sz="1600" b="1" dirty="0" smtClean="0"/>
              <a:t>View Depth/View color</a:t>
            </a:r>
            <a:r>
              <a:rPr lang="en-US" sz="1600" dirty="0" smtClean="0"/>
              <a:t>: Shows depth/color image</a:t>
            </a:r>
          </a:p>
          <a:p>
            <a:r>
              <a:rPr lang="en-US" sz="1600" b="1" dirty="0" smtClean="0"/>
              <a:t>Exercises</a:t>
            </a:r>
            <a:r>
              <a:rPr lang="en-US" sz="1600" dirty="0" smtClean="0"/>
              <a:t> to be trained &amp;recognized:</a:t>
            </a:r>
          </a:p>
          <a:p>
            <a:pPr lvl="1"/>
            <a:r>
              <a:rPr lang="en-US" sz="1600" dirty="0" smtClean="0"/>
              <a:t>In FRONT position with the camera:</a:t>
            </a:r>
          </a:p>
          <a:p>
            <a:pPr lvl="2"/>
            <a:r>
              <a:rPr lang="en-US" sz="1600" b="1" dirty="0" smtClean="0"/>
              <a:t>Left and </a:t>
            </a:r>
            <a:r>
              <a:rPr lang="en-US" sz="1600" b="1" dirty="0" err="1" smtClean="0"/>
              <a:t>RightHipAbduction</a:t>
            </a:r>
            <a:endParaRPr lang="en-US" sz="1600" b="1" dirty="0" smtClean="0"/>
          </a:p>
          <a:p>
            <a:pPr lvl="2"/>
            <a:r>
              <a:rPr lang="en-US" sz="1600" b="1" dirty="0" smtClean="0"/>
              <a:t>Left and </a:t>
            </a:r>
            <a:r>
              <a:rPr lang="en-US" sz="1600" b="1" dirty="0" err="1" smtClean="0"/>
              <a:t>RightKneeExtension</a:t>
            </a:r>
            <a:endParaRPr lang="en-US" sz="1600" b="1" dirty="0" smtClean="0"/>
          </a:p>
          <a:p>
            <a:pPr lvl="1"/>
            <a:r>
              <a:rPr lang="en-US" sz="1600" dirty="0" smtClean="0"/>
              <a:t>In PROFILE position with the camera:</a:t>
            </a:r>
          </a:p>
          <a:p>
            <a:pPr lvl="2"/>
            <a:r>
              <a:rPr lang="en-US" sz="1600" b="1" dirty="0" smtClean="0"/>
              <a:t>Left and </a:t>
            </a:r>
            <a:r>
              <a:rPr lang="en-US" sz="1600" b="1" dirty="0" err="1" smtClean="0"/>
              <a:t>RightHipExtension</a:t>
            </a:r>
            <a:endParaRPr lang="en-US" sz="1600" b="1" dirty="0" smtClean="0"/>
          </a:p>
          <a:p>
            <a:pPr lvl="2"/>
            <a:r>
              <a:rPr lang="en-US" sz="1600" b="1" dirty="0" smtClean="0"/>
              <a:t>Sit and Stand</a:t>
            </a:r>
          </a:p>
          <a:p>
            <a:pPr lvl="1"/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83944-EC61-4B65-8F11-72C49BE251A1}" type="slidenum">
              <a:rPr lang="fi-FI" smtClean="0"/>
              <a:pPr/>
              <a:t>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502652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FI" dirty="0" err="1" smtClean="0"/>
              <a:t>Background</a:t>
            </a:r>
            <a:endParaRPr lang="sv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24000"/>
            <a:ext cx="7272337" cy="4105051"/>
          </a:xfrm>
        </p:spPr>
        <p:txBody>
          <a:bodyPr/>
          <a:lstStyle/>
          <a:p>
            <a:r>
              <a:rPr lang="sv-FI" sz="2000" dirty="0" smtClean="0"/>
              <a:t>The </a:t>
            </a:r>
            <a:r>
              <a:rPr lang="sv-FI" sz="2000" dirty="0" err="1" smtClean="0"/>
              <a:t>context</a:t>
            </a:r>
            <a:r>
              <a:rPr lang="sv-FI" sz="2000" dirty="0" smtClean="0"/>
              <a:t> </a:t>
            </a:r>
            <a:r>
              <a:rPr lang="sv-FI" sz="2000" dirty="0" err="1" smtClean="0"/>
              <a:t>of</a:t>
            </a:r>
            <a:r>
              <a:rPr lang="sv-FI" sz="2000" dirty="0" smtClean="0"/>
              <a:t> </a:t>
            </a:r>
            <a:r>
              <a:rPr lang="sv-FI" sz="2000" dirty="0" err="1" smtClean="0"/>
              <a:t>our</a:t>
            </a:r>
            <a:r>
              <a:rPr lang="sv-FI" sz="2000" dirty="0" smtClean="0"/>
              <a:t> </a:t>
            </a:r>
            <a:r>
              <a:rPr lang="sv-FI" sz="2000" dirty="0" err="1" smtClean="0"/>
              <a:t>project</a:t>
            </a:r>
            <a:r>
              <a:rPr lang="sv-FI" sz="2000" dirty="0" smtClean="0"/>
              <a:t> falls </a:t>
            </a:r>
            <a:r>
              <a:rPr lang="sv-FI" sz="2000" dirty="0" err="1" smtClean="0"/>
              <a:t>within</a:t>
            </a:r>
            <a:r>
              <a:rPr lang="sv-FI" sz="2000" dirty="0" smtClean="0"/>
              <a:t> </a:t>
            </a:r>
            <a:r>
              <a:rPr lang="sv-FI" sz="2000" dirty="0" err="1" smtClean="0"/>
              <a:t>one</a:t>
            </a:r>
            <a:r>
              <a:rPr lang="sv-FI" sz="2000" dirty="0" smtClean="0"/>
              <a:t> </a:t>
            </a:r>
            <a:r>
              <a:rPr lang="sv-FI" sz="2000" dirty="0" err="1" smtClean="0"/>
              <a:t>of</a:t>
            </a:r>
            <a:r>
              <a:rPr lang="sv-FI" sz="2000" dirty="0" smtClean="0"/>
              <a:t> </a:t>
            </a:r>
            <a:r>
              <a:rPr lang="sv-FI" sz="2000" dirty="0" err="1" smtClean="0"/>
              <a:t>today’s</a:t>
            </a:r>
            <a:r>
              <a:rPr lang="sv-FI" sz="2000" dirty="0" smtClean="0"/>
              <a:t> </a:t>
            </a:r>
            <a:r>
              <a:rPr lang="sv-FI" sz="2000" dirty="0" err="1" smtClean="0"/>
              <a:t>key</a:t>
            </a:r>
            <a:r>
              <a:rPr lang="sv-FI" sz="2000" smtClean="0"/>
              <a:t> </a:t>
            </a:r>
            <a:r>
              <a:rPr lang="sv-FI" sz="2000" smtClean="0"/>
              <a:t>problems </a:t>
            </a:r>
            <a:r>
              <a:rPr lang="sv-FI" sz="2000" dirty="0" smtClean="0"/>
              <a:t>in </a:t>
            </a:r>
            <a:r>
              <a:rPr lang="sv-FI" sz="2000" dirty="0" err="1" smtClean="0"/>
              <a:t>society</a:t>
            </a:r>
            <a:r>
              <a:rPr lang="sv-FI" sz="2000" dirty="0" smtClean="0"/>
              <a:t>: the </a:t>
            </a:r>
            <a:r>
              <a:rPr lang="sv-FI" sz="2000" dirty="0" err="1" smtClean="0"/>
              <a:t>ageing</a:t>
            </a:r>
            <a:r>
              <a:rPr lang="sv-FI" sz="2000" dirty="0" smtClean="0"/>
              <a:t> </a:t>
            </a:r>
            <a:r>
              <a:rPr lang="sv-FI" sz="2000" dirty="0" err="1" smtClean="0"/>
              <a:t>of</a:t>
            </a:r>
            <a:r>
              <a:rPr lang="sv-FI" sz="2000" dirty="0" smtClean="0"/>
              <a:t> the population.</a:t>
            </a:r>
          </a:p>
          <a:p>
            <a:r>
              <a:rPr lang="sv-FI" sz="2000" dirty="0" smtClean="0"/>
              <a:t>New </a:t>
            </a:r>
            <a:r>
              <a:rPr lang="sv-FI" sz="2000" dirty="0" err="1" smtClean="0"/>
              <a:t>technological</a:t>
            </a:r>
            <a:r>
              <a:rPr lang="sv-FI" sz="2000" dirty="0" smtClean="0"/>
              <a:t> solutions </a:t>
            </a:r>
            <a:r>
              <a:rPr lang="sv-FI" sz="2000" dirty="0" err="1" smtClean="0"/>
              <a:t>are</a:t>
            </a:r>
            <a:r>
              <a:rPr lang="sv-FI" sz="2000" dirty="0" smtClean="0"/>
              <a:t> </a:t>
            </a:r>
            <a:r>
              <a:rPr lang="sv-FI" sz="2000" dirty="0" err="1" smtClean="0"/>
              <a:t>needed</a:t>
            </a:r>
            <a:r>
              <a:rPr lang="sv-FI" sz="2000" dirty="0" smtClean="0"/>
              <a:t> </a:t>
            </a:r>
            <a:r>
              <a:rPr lang="sv-FI" sz="2000" dirty="0" err="1" smtClean="0"/>
              <a:t>to</a:t>
            </a:r>
            <a:r>
              <a:rPr lang="sv-FI" sz="2000" dirty="0" smtClean="0"/>
              <a:t> </a:t>
            </a:r>
            <a:r>
              <a:rPr lang="sv-FI" sz="2000" dirty="0" err="1" smtClean="0"/>
              <a:t>allow</a:t>
            </a:r>
            <a:r>
              <a:rPr lang="sv-FI" sz="2000" dirty="0" smtClean="0"/>
              <a:t> </a:t>
            </a:r>
            <a:r>
              <a:rPr lang="sv-FI" sz="2000" dirty="0" err="1" smtClean="0"/>
              <a:t>more</a:t>
            </a:r>
            <a:r>
              <a:rPr lang="sv-FI" sz="2000" dirty="0" smtClean="0"/>
              <a:t> independent </a:t>
            </a:r>
            <a:r>
              <a:rPr lang="sv-FI" sz="2000" dirty="0" err="1" smtClean="0"/>
              <a:t>living</a:t>
            </a:r>
            <a:r>
              <a:rPr lang="sv-FI" sz="2000" dirty="0" smtClean="0"/>
              <a:t>, at the same </a:t>
            </a:r>
            <a:r>
              <a:rPr lang="sv-FI" sz="2000" dirty="0" err="1" smtClean="0"/>
              <a:t>time</a:t>
            </a:r>
            <a:r>
              <a:rPr lang="sv-FI" sz="2000" dirty="0" smtClean="0"/>
              <a:t> as </a:t>
            </a:r>
            <a:r>
              <a:rPr lang="sv-FI" sz="2000" dirty="0" err="1" smtClean="0"/>
              <a:t>easier</a:t>
            </a:r>
            <a:r>
              <a:rPr lang="sv-FI" sz="2000" dirty="0" smtClean="0"/>
              <a:t> and </a:t>
            </a:r>
            <a:r>
              <a:rPr lang="sv-FI" sz="2000" dirty="0" err="1" smtClean="0"/>
              <a:t>more</a:t>
            </a:r>
            <a:r>
              <a:rPr lang="sv-FI" sz="2000" dirty="0" smtClean="0"/>
              <a:t> </a:t>
            </a:r>
            <a:r>
              <a:rPr lang="sv-FI" sz="2000" dirty="0" err="1" smtClean="0"/>
              <a:t>accessible</a:t>
            </a:r>
            <a:r>
              <a:rPr lang="sv-FI" sz="2000" dirty="0" smtClean="0"/>
              <a:t> </a:t>
            </a:r>
            <a:r>
              <a:rPr lang="sv-FI" sz="2000" dirty="0" err="1" smtClean="0"/>
              <a:t>healthcare</a:t>
            </a:r>
            <a:r>
              <a:rPr lang="sv-FI" sz="2000" dirty="0" smtClean="0"/>
              <a:t> and </a:t>
            </a:r>
            <a:r>
              <a:rPr lang="sv-FI" sz="2000" dirty="0" err="1" smtClean="0"/>
              <a:t>wellbeing</a:t>
            </a:r>
            <a:r>
              <a:rPr lang="sv-FI" sz="2000" dirty="0" smtClean="0"/>
              <a:t>. </a:t>
            </a:r>
          </a:p>
          <a:p>
            <a:r>
              <a:rPr lang="sv-FI" sz="2000" dirty="0" err="1" smtClean="0"/>
              <a:t>Our</a:t>
            </a:r>
            <a:r>
              <a:rPr lang="sv-FI" sz="2000" dirty="0" smtClean="0"/>
              <a:t> </a:t>
            </a:r>
            <a:r>
              <a:rPr lang="sv-FI" sz="2000" dirty="0" err="1" smtClean="0"/>
              <a:t>project</a:t>
            </a:r>
            <a:r>
              <a:rPr lang="sv-FI" sz="2000" dirty="0" smtClean="0"/>
              <a:t> supports </a:t>
            </a:r>
            <a:r>
              <a:rPr lang="sv-FI" sz="2000" dirty="0" err="1" smtClean="0"/>
              <a:t>this</a:t>
            </a:r>
            <a:r>
              <a:rPr lang="sv-FI" sz="2000" dirty="0" smtClean="0"/>
              <a:t> paradigm not </a:t>
            </a:r>
            <a:r>
              <a:rPr lang="sv-FI" sz="2000" dirty="0" err="1" smtClean="0"/>
              <a:t>only</a:t>
            </a:r>
            <a:r>
              <a:rPr lang="sv-FI" sz="2000" dirty="0" smtClean="0"/>
              <a:t> </a:t>
            </a:r>
            <a:r>
              <a:rPr lang="sv-FI" sz="2000" dirty="0" err="1" smtClean="0"/>
              <a:t>providing</a:t>
            </a:r>
            <a:r>
              <a:rPr lang="sv-FI" sz="2000" dirty="0" smtClean="0"/>
              <a:t> a general </a:t>
            </a:r>
            <a:r>
              <a:rPr lang="sv-FI" sz="2000" dirty="0" err="1" smtClean="0"/>
              <a:t>physiotherapy</a:t>
            </a:r>
            <a:r>
              <a:rPr lang="sv-FI" sz="2000" dirty="0" smtClean="0"/>
              <a:t> and rehabilitation </a:t>
            </a:r>
            <a:r>
              <a:rPr lang="sv-FI" sz="2000" dirty="0" err="1" smtClean="0"/>
              <a:t>remote</a:t>
            </a:r>
            <a:r>
              <a:rPr lang="sv-FI" sz="2000" dirty="0" smtClean="0"/>
              <a:t> solution for </a:t>
            </a:r>
            <a:r>
              <a:rPr lang="sv-FI" sz="2000" dirty="0" err="1" smtClean="0"/>
              <a:t>home</a:t>
            </a:r>
            <a:r>
              <a:rPr lang="sv-FI" sz="2000" dirty="0" smtClean="0"/>
              <a:t> </a:t>
            </a:r>
            <a:r>
              <a:rPr lang="sv-FI" sz="2000" dirty="0" err="1" smtClean="0"/>
              <a:t>but</a:t>
            </a:r>
            <a:r>
              <a:rPr lang="sv-FI" sz="2000" dirty="0" smtClean="0"/>
              <a:t> </a:t>
            </a:r>
            <a:r>
              <a:rPr lang="sv-FI" sz="2000" dirty="0" err="1" smtClean="0"/>
              <a:t>also</a:t>
            </a:r>
            <a:r>
              <a:rPr lang="sv-FI" sz="2000" dirty="0" smtClean="0"/>
              <a:t>, in the </a:t>
            </a:r>
            <a:r>
              <a:rPr lang="sv-FI" sz="2000" dirty="0" err="1" smtClean="0"/>
              <a:t>future</a:t>
            </a:r>
            <a:r>
              <a:rPr lang="sv-FI" sz="2000" dirty="0" smtClean="0"/>
              <a:t>, </a:t>
            </a:r>
            <a:r>
              <a:rPr lang="sv-FI" sz="2000" dirty="0" err="1" smtClean="0"/>
              <a:t>other</a:t>
            </a:r>
            <a:r>
              <a:rPr lang="sv-FI" sz="2000" dirty="0" smtClean="0"/>
              <a:t> </a:t>
            </a:r>
            <a:r>
              <a:rPr lang="sv-FI" sz="2000" dirty="0" err="1" smtClean="0"/>
              <a:t>use</a:t>
            </a:r>
            <a:r>
              <a:rPr lang="sv-FI" sz="2000" dirty="0" smtClean="0"/>
              <a:t> </a:t>
            </a:r>
            <a:r>
              <a:rPr lang="sv-FI" sz="2000" dirty="0" err="1" smtClean="0"/>
              <a:t>case</a:t>
            </a:r>
            <a:r>
              <a:rPr lang="sv-FI" sz="2000" dirty="0" smtClean="0"/>
              <a:t> scenarios, </a:t>
            </a:r>
            <a:r>
              <a:rPr lang="sv-FI" sz="2000" dirty="0" err="1" smtClean="0"/>
              <a:t>such</a:t>
            </a:r>
            <a:r>
              <a:rPr lang="sv-FI" sz="2000" dirty="0" smtClean="0"/>
              <a:t> as human </a:t>
            </a:r>
            <a:r>
              <a:rPr lang="sv-FI" sz="2000" dirty="0" err="1" smtClean="0"/>
              <a:t>activity</a:t>
            </a:r>
            <a:r>
              <a:rPr lang="sv-FI" sz="2000" dirty="0" smtClean="0"/>
              <a:t> </a:t>
            </a:r>
            <a:r>
              <a:rPr lang="sv-FI" sz="2000" dirty="0" err="1" smtClean="0"/>
              <a:t>recognition</a:t>
            </a:r>
            <a:r>
              <a:rPr lang="sv-FI" sz="2000" dirty="0" smtClean="0"/>
              <a:t> in different Smart </a:t>
            </a:r>
            <a:r>
              <a:rPr lang="sv-FI" sz="2000" dirty="0" err="1" smtClean="0"/>
              <a:t>Spaces</a:t>
            </a:r>
            <a:r>
              <a:rPr lang="sv-FI" sz="2000" dirty="0" smtClean="0"/>
              <a:t> (</a:t>
            </a:r>
            <a:r>
              <a:rPr lang="sv-FI" sz="2000" dirty="0" err="1" smtClean="0"/>
              <a:t>home</a:t>
            </a:r>
            <a:r>
              <a:rPr lang="sv-FI" sz="2000" dirty="0" smtClean="0"/>
              <a:t>, </a:t>
            </a:r>
            <a:r>
              <a:rPr lang="sv-FI" sz="2000" dirty="0" err="1" smtClean="0"/>
              <a:t>office</a:t>
            </a:r>
            <a:r>
              <a:rPr lang="sv-FI" sz="2000" dirty="0" smtClean="0"/>
              <a:t>, hospital, etc.).</a:t>
            </a:r>
          </a:p>
          <a:p>
            <a:r>
              <a:rPr lang="en-US" sz="2000" dirty="0"/>
              <a:t>The business opportunities  for our framework are multiple and versatile: in health-care (for care-takers, at home) in industry processes or in any Smart Space for remote monitoring. We consider commercialization after development.</a:t>
            </a:r>
            <a:endParaRPr lang="sv-FI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83944-EC61-4B65-8F11-72C49BE251A1}" type="slidenum">
              <a:rPr lang="fi-FI" smtClean="0"/>
              <a:pPr/>
              <a:t>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426525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83944-EC61-4B65-8F11-72C49BE251A1}" type="slidenum">
              <a:rPr lang="fi-FI" smtClean="0"/>
              <a:pPr/>
              <a:t>4</a:t>
            </a:fld>
            <a:endParaRPr lang="fi-FI"/>
          </a:p>
        </p:txBody>
      </p:sp>
      <p:pic>
        <p:nvPicPr>
          <p:cNvPr id="5" name="Picture 11" descr="C:\Users\ndiaz\Dropbox\Kinect\StartPositionFro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70" y="176611"/>
            <a:ext cx="8915400" cy="626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6823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83944-EC61-4B65-8F11-72C49BE251A1}" type="slidenum">
              <a:rPr lang="fi-FI" smtClean="0"/>
              <a:pPr/>
              <a:t>5</a:t>
            </a:fld>
            <a:endParaRPr lang="fi-FI"/>
          </a:p>
        </p:txBody>
      </p:sp>
      <p:pic>
        <p:nvPicPr>
          <p:cNvPr id="6" name="Picture 8" descr="C:\Users\ndiaz\Dropbox\Kinect\SittingPos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569"/>
            <a:ext cx="9144000" cy="643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5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83944-EC61-4B65-8F11-72C49BE251A1}" type="slidenum">
              <a:rPr lang="fi-FI" smtClean="0"/>
              <a:pPr/>
              <a:t>6</a:t>
            </a:fld>
            <a:endParaRPr lang="fi-FI"/>
          </a:p>
        </p:txBody>
      </p:sp>
      <p:pic>
        <p:nvPicPr>
          <p:cNvPr id="5" name="Picture 9" descr="C:\Users\ndiaz\Dropbox\Kinect\Stand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" y="159670"/>
            <a:ext cx="8991600" cy="627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2928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83944-EC61-4B65-8F11-72C49BE251A1}" type="slidenum">
              <a:rPr lang="fi-FI" smtClean="0"/>
              <a:pPr/>
              <a:t>7</a:t>
            </a:fld>
            <a:endParaRPr lang="fi-FI"/>
          </a:p>
        </p:txBody>
      </p:sp>
      <p:pic>
        <p:nvPicPr>
          <p:cNvPr id="5" name="Picture 6" descr="C:\Users\ndiaz\Dropbox\Kinect\LeftKneeExtens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593"/>
            <a:ext cx="9114183" cy="637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8940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286000"/>
            <a:ext cx="8001000" cy="4105051"/>
          </a:xfrm>
        </p:spPr>
        <p:txBody>
          <a:bodyPr/>
          <a:lstStyle/>
          <a:p>
            <a:r>
              <a:rPr lang="en-US" dirty="0" smtClean="0"/>
              <a:t>Integration with semantic Smart Space Architecture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. To obtain long-term evolution/changes</a:t>
            </a:r>
          </a:p>
          <a:p>
            <a:r>
              <a:rPr lang="en-US" dirty="0" smtClean="0"/>
              <a:t>Extension of exercises and precision.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83944-EC61-4B65-8F11-72C49BE251A1}" type="slidenum">
              <a:rPr lang="fi-FI" smtClean="0"/>
              <a:pPr/>
              <a:t>8</a:t>
            </a:fld>
            <a:endParaRPr lang="fi-FI"/>
          </a:p>
        </p:txBody>
      </p:sp>
      <p:pic>
        <p:nvPicPr>
          <p:cNvPr id="6" name="Picture 5" descr="OfficeS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"/>
            <a:ext cx="2286000" cy="209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709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57200"/>
            <a:ext cx="7272337" cy="720725"/>
          </a:xfrm>
        </p:spPr>
        <p:txBody>
          <a:bodyPr/>
          <a:lstStyle/>
          <a:p>
            <a:pPr algn="ctr"/>
            <a:r>
              <a:rPr lang="sv-FI" dirty="0" err="1" smtClean="0"/>
              <a:t>More</a:t>
            </a:r>
            <a:r>
              <a:rPr lang="sv-FI" dirty="0" smtClean="0"/>
              <a:t> information:</a:t>
            </a:r>
            <a:endParaRPr lang="sv-FI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763000" cy="1819051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dirty="0" smtClean="0"/>
              <a:t>Natalia </a:t>
            </a:r>
            <a:r>
              <a:rPr lang="en-US" sz="2400" dirty="0" err="1" smtClean="0"/>
              <a:t>Díaz</a:t>
            </a:r>
            <a:r>
              <a:rPr lang="en-US" sz="2400" dirty="0" smtClean="0"/>
              <a:t> Rodríguez </a:t>
            </a:r>
          </a:p>
          <a:p>
            <a:pPr marL="0" indent="0" algn="ctr">
              <a:buNone/>
            </a:pPr>
            <a:r>
              <a:rPr lang="en-US" sz="2400" dirty="0" smtClean="0">
                <a:hlinkClick r:id="rId3"/>
              </a:rPr>
              <a:t>ndiaz@abo.fi</a:t>
            </a:r>
            <a:endParaRPr lang="en-US" sz="2400" dirty="0" smtClean="0"/>
          </a:p>
          <a:p>
            <a:pPr marL="0" indent="0" algn="ctr">
              <a:buNone/>
            </a:pPr>
            <a:endParaRPr lang="en-US" sz="1800" dirty="0" smtClean="0"/>
          </a:p>
          <a:p>
            <a:pPr marL="0" indent="0" algn="r">
              <a:buNone/>
            </a:pPr>
            <a:r>
              <a:rPr lang="en-US" sz="2000" dirty="0" smtClean="0"/>
              <a:t>Embedded Systems Lab. Department of Information Technologies</a:t>
            </a:r>
          </a:p>
          <a:p>
            <a:pPr marL="0" indent="0" algn="r">
              <a:buNone/>
            </a:pPr>
            <a:r>
              <a:rPr lang="en-US" sz="2000" dirty="0" err="1" smtClean="0"/>
              <a:t>Åbo</a:t>
            </a:r>
            <a:r>
              <a:rPr lang="en-US" sz="2000" dirty="0" smtClean="0"/>
              <a:t> </a:t>
            </a:r>
            <a:r>
              <a:rPr lang="en-US" sz="2000" dirty="0" err="1" smtClean="0"/>
              <a:t>Akademi</a:t>
            </a:r>
            <a:r>
              <a:rPr lang="en-US" sz="2000" dirty="0" smtClean="0"/>
              <a:t> University, Turku, Finland</a:t>
            </a:r>
          </a:p>
          <a:p>
            <a:pPr marL="0" indent="0" algn="r">
              <a:buNone/>
            </a:pPr>
            <a:r>
              <a:rPr lang="en-US" sz="2000" dirty="0" smtClean="0"/>
              <a:t>TUCS (Turku Centre for Computer Science)</a:t>
            </a:r>
          </a:p>
          <a:p>
            <a:pPr marL="0" indent="0" algn="ctr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Department of Computer Science and Artificial Intelligence</a:t>
            </a:r>
          </a:p>
          <a:p>
            <a:pPr marL="0" indent="0">
              <a:buNone/>
            </a:pPr>
            <a:r>
              <a:rPr lang="en-US" sz="2000" dirty="0" smtClean="0"/>
              <a:t>University of Granada, Spain</a:t>
            </a:r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18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83944-EC61-4B65-8F11-72C49BE251A1}" type="slidenum">
              <a:rPr lang="fi-FI" smtClean="0"/>
              <a:pPr/>
              <a:t>9</a:t>
            </a:fld>
            <a:endParaRPr lang="fi-FI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7" y="5334000"/>
            <a:ext cx="1830043" cy="11215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3705" y="4648200"/>
            <a:ext cx="1231900" cy="184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508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kademipower 2007">
  <a:themeElements>
    <a:clrScheme name="Akademipower 2007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kademipower 2007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kademipower 2007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kademipower 2007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kademipower 2007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kademipower 2007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kademipower 2007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kademipower 2007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kademipower 2007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kademipower 2007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kademipower 2007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kademipower 2007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kademipower 2007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kademipower 2007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aa_powerpoint_template2012_eng</Template>
  <TotalTime>17135</TotalTime>
  <Words>440</Words>
  <Application>Microsoft Office PowerPoint</Application>
  <PresentationFormat>On-screen Show (4:3)</PresentationFormat>
  <Paragraphs>56</Paragraphs>
  <Slides>9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Akademipower 2007</vt:lpstr>
      <vt:lpstr>Rehab@Home</vt:lpstr>
      <vt:lpstr>User interface</vt:lpstr>
      <vt:lpstr>Background</vt:lpstr>
      <vt:lpstr>PowerPoint Presentation</vt:lpstr>
      <vt:lpstr>PowerPoint Presentation</vt:lpstr>
      <vt:lpstr>PowerPoint Presentation</vt:lpstr>
      <vt:lpstr>PowerPoint Presentation</vt:lpstr>
      <vt:lpstr>Future Directions</vt:lpstr>
      <vt:lpstr>More information: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</dc:creator>
  <cp:lastModifiedBy>Natalia Diaz Rodriguez</cp:lastModifiedBy>
  <cp:revision>409</cp:revision>
  <cp:lastPrinted>2013-02-01T10:11:02Z</cp:lastPrinted>
  <dcterms:created xsi:type="dcterms:W3CDTF">2012-04-17T10:44:40Z</dcterms:created>
  <dcterms:modified xsi:type="dcterms:W3CDTF">2013-08-07T07:08:11Z</dcterms:modified>
</cp:coreProperties>
</file>